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30"/>
  </p:notesMasterIdLst>
  <p:sldIdLst>
    <p:sldId id="256" r:id="rId2"/>
    <p:sldId id="295" r:id="rId3"/>
    <p:sldId id="278" r:id="rId4"/>
    <p:sldId id="272" r:id="rId5"/>
    <p:sldId id="283" r:id="rId6"/>
    <p:sldId id="279" r:id="rId7"/>
    <p:sldId id="284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15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3" r:id="rId27"/>
    <p:sldId id="314" r:id="rId28"/>
    <p:sldId id="290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ежда" initials="Н" lastIdx="0" clrIdx="0"/>
  <p:cmAuthor id="1" name="Ивушка" initials="И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75" d="100"/>
          <a:sy n="75" d="100"/>
        </p:scale>
        <p:origin x="-46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DEAC-C2BD-4298-9F80-594ABE8AA23D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CB7A7-592F-4356-942F-DC5D7A308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6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2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F7B14AF-D76D-490F-BD32-EC6522A2A565}" type="datetime1">
              <a:rPr lang="ru-RU" smtClean="0"/>
              <a:pPr/>
              <a:t>26.09.2019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992E-354A-4154-A791-82BD39A07D11}" type="datetime1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3516-041F-4CC7-9A42-F28A3132E9A2}" type="datetime1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5257582-26C2-4143-9C44-D0D78E356BFB}" type="datetime1">
              <a:rPr lang="ru-RU" smtClean="0"/>
              <a:pPr/>
              <a:t>26.09.2019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27F4A19-3A96-49AC-AC11-BADCAF7BB3D6}" type="datetime1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3214-E09C-4A53-BE2A-6859CC393A72}" type="datetime1">
              <a:rPr lang="ru-RU" smtClean="0"/>
              <a:pPr/>
              <a:t>26.09.2019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E90EC-D216-401A-8D32-FBB2327012F8}" type="datetime1">
              <a:rPr lang="ru-RU" smtClean="0"/>
              <a:pPr/>
              <a:t>26.09.2019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6A6881-CC77-414E-9AF1-3871A5C23151}" type="datetime1">
              <a:rPr lang="ru-RU" smtClean="0"/>
              <a:pPr/>
              <a:t>26.09.2019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0BA3-5A7C-4C2C-9DD1-1D3A620B9E02}" type="datetime1">
              <a:rPr lang="ru-RU" smtClean="0"/>
              <a:pPr/>
              <a:t>26.09.2019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078C29-7510-4F7A-9498-778AE7AB0930}" type="datetime1">
              <a:rPr lang="ru-RU" smtClean="0"/>
              <a:pPr/>
              <a:t>26.09.2019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1A2C28-FFD9-4B7D-8C1F-29340F0CD92D}" type="datetime1">
              <a:rPr lang="ru-RU" smtClean="0"/>
              <a:pPr/>
              <a:t>26.09.2019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2ECFD22-71D0-4CBA-9E12-F8533BE08871}" type="datetime1">
              <a:rPr lang="ru-RU" smtClean="0"/>
              <a:pPr/>
              <a:t>26.09.2019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1785926"/>
            <a:ext cx="6215106" cy="4286280"/>
          </a:xfrm>
        </p:spPr>
        <p:txBody>
          <a:bodyPr>
            <a:normAutofit fontScale="90000"/>
          </a:bodyPr>
          <a:lstStyle/>
          <a:p>
            <a:pPr algn="ctr"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Допольнительный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 раздел</a:t>
            </a:r>
            <a:b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 основной образовательной программы дошкольного образования</a:t>
            </a:r>
            <a:b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(презентационный)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1571604" y="332656"/>
            <a:ext cx="7358114" cy="1874751"/>
          </a:xfrm>
          <a:prstGeom prst="horizontalScroll">
            <a:avLst>
              <a:gd name="adj" fmla="val 12500"/>
            </a:avLst>
          </a:prstGeom>
          <a:solidFill>
            <a:srgbClr val="FFFFFF">
              <a:alpha val="0"/>
            </a:srgbClr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№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21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Золотая рыбка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» 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г. Нурлат Республики Татарстан» 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87127" y="440093"/>
            <a:ext cx="40697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81952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2.2.ОО «Познавательное развитие»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124744"/>
            <a:ext cx="8136904" cy="534920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sz="2800" dirty="0" smtClean="0"/>
              <a:t>Часть, формируемая участниками</a:t>
            </a:r>
          </a:p>
          <a:p>
            <a:pPr algn="ctr">
              <a:buNone/>
            </a:pPr>
            <a:r>
              <a:rPr lang="ru-RU" sz="2800" dirty="0" smtClean="0"/>
              <a:t> образовательных отношений</a:t>
            </a:r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pPr>
              <a:buNone/>
            </a:pPr>
            <a:endParaRPr lang="ru-RU" sz="14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1196752"/>
            <a:ext cx="684076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НАПРАВЛЕНИЯ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536" y="1772816"/>
            <a:ext cx="295232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1. Познавательно- исследовательская деятельность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79912" y="1844824"/>
            <a:ext cx="460851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2. Ознакомление с предметным окружением и социальным миром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1560" y="3573016"/>
            <a:ext cx="309634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3. Ознакомление с миром природы </a:t>
            </a:r>
            <a:endParaRPr lang="ru-RU" sz="1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283968" y="3501008"/>
            <a:ext cx="4032448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4. Формирование элементарных математических представлений</a:t>
            </a:r>
            <a:endParaRPr lang="ru-RU" sz="10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99792" y="4581128"/>
            <a:ext cx="4032448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Этнокультурная региональная составляющая </a:t>
            </a:r>
            <a:endParaRPr lang="ru-RU" sz="1000" dirty="0"/>
          </a:p>
        </p:txBody>
      </p:sp>
    </p:spTree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r>
              <a:rPr lang="ru-RU" b="1" dirty="0" smtClean="0"/>
              <a:t>2.3.ОО «Речевое развитие»  </a:t>
            </a:r>
            <a:endParaRPr lang="ru-RU" sz="1000" baseline="30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052736"/>
            <a:ext cx="8136904" cy="5421216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sz="1400" dirty="0" smtClean="0"/>
          </a:p>
          <a:p>
            <a:pPr algn="ctr">
              <a:buNone/>
            </a:pPr>
            <a:endParaRPr lang="ru-RU" sz="2800" dirty="0" smtClean="0"/>
          </a:p>
          <a:p>
            <a:pPr algn="ctr">
              <a:buNone/>
            </a:pPr>
            <a:r>
              <a:rPr lang="ru-RU" sz="2800" dirty="0" smtClean="0"/>
              <a:t>Часть, формируемая участниками образовательных отношений</a:t>
            </a:r>
          </a:p>
          <a:p>
            <a:pPr algn="ctr">
              <a:buNone/>
            </a:pPr>
            <a:endParaRPr lang="ru-RU" sz="1400" dirty="0" smtClean="0"/>
          </a:p>
          <a:p>
            <a:pPr algn="ctr">
              <a:buNone/>
            </a:pPr>
            <a:endParaRPr lang="ru-RU" sz="1400" dirty="0" smtClean="0"/>
          </a:p>
          <a:p>
            <a:pPr algn="ctr">
              <a:buNone/>
            </a:pPr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pPr>
              <a:buNone/>
            </a:pPr>
            <a:endParaRPr lang="ru-RU" sz="1000" dirty="0" smtClean="0"/>
          </a:p>
          <a:p>
            <a:pPr>
              <a:buNone/>
            </a:pPr>
            <a:endParaRPr lang="ru-RU" sz="1000" dirty="0" smtClean="0"/>
          </a:p>
          <a:p>
            <a:pPr>
              <a:buNone/>
            </a:pPr>
            <a:endParaRPr lang="ru-RU" sz="10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75656" y="1196752"/>
            <a:ext cx="5976664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Направления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75656" y="1700808"/>
            <a:ext cx="244827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1. Развитие речи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44008" y="1628800"/>
            <a:ext cx="244827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2. Художественная литература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71600" y="4293096"/>
            <a:ext cx="7344816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Этнокультурная региональная  составляющая </a:t>
            </a:r>
            <a:r>
              <a:rPr lang="ru-RU" sz="1000" baseline="30000" dirty="0" smtClean="0"/>
              <a:t>17</a:t>
            </a:r>
          </a:p>
          <a:p>
            <a:pPr algn="ctr"/>
            <a:r>
              <a:rPr lang="ru-RU" sz="1400" dirty="0" smtClean="0"/>
              <a:t>Цель: развитие устойчивого интереса детей к освоению </a:t>
            </a:r>
            <a:r>
              <a:rPr lang="ru-RU" sz="1400" dirty="0" err="1" smtClean="0"/>
              <a:t>татарсткого</a:t>
            </a:r>
            <a:r>
              <a:rPr lang="ru-RU" sz="1400" dirty="0" smtClean="0"/>
              <a:t> языка, желание общаться используя его для выражения своих мыслей и чувств</a:t>
            </a:r>
            <a:endParaRPr lang="ru-RU" sz="1400" dirty="0"/>
          </a:p>
        </p:txBody>
      </p:sp>
    </p:spTree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Часть, формируемая участниками образовательных отношений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Главной целью речевого воспитания состоит в том, чтобы ребенок творчески осваивал нормы и правила родного языка, умел гибко их применять в конкретных ситуациях, овладел основными коммуникативными способностями. </a:t>
            </a:r>
          </a:p>
          <a:p>
            <a:r>
              <a:rPr lang="ru-RU" dirty="0" smtClean="0"/>
              <a:t>Организация работы по реализации ЭРС осуществляется в процессе воспитательно-образовательной работы, режимных моментов, в разных видах деятельности (совместная деятельность педагога с детьми, самостоятельная деятельность) с согласия родителей (законных представителей)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2.4. ОО «Художественно-эстетическое развитие» </a:t>
            </a:r>
            <a:endParaRPr lang="ru-RU" sz="2000" baseline="30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467600" cy="5421216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Часть, формируемая участниками образовательных отношений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43608" y="1052736"/>
            <a:ext cx="684076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НАПРАВЛЕНИЯ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7584" y="1988840"/>
            <a:ext cx="208823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1. Приобщение к искусству. 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59832" y="1988840"/>
            <a:ext cx="259228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2. Изобразительная деятельность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68144" y="1844824"/>
            <a:ext cx="2592288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3. Конструктивная деятельность: творческое конструирование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3568" y="4221088"/>
            <a:ext cx="3528392" cy="1440160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Музыкальная деятельность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427984" y="4149080"/>
            <a:ext cx="3960440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Этнокультурная региональная составляющая</a:t>
            </a:r>
            <a:r>
              <a:rPr lang="ru-RU" baseline="30000" dirty="0" smtClean="0"/>
              <a:t> </a:t>
            </a:r>
            <a:endParaRPr lang="ru-RU" baseline="30000" dirty="0"/>
          </a:p>
        </p:txBody>
      </p:sp>
    </p:spTree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ru-RU" dirty="0" smtClean="0"/>
              <a:t>2.5. ОО «Физическое развитие»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7467600" cy="5133184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dirty="0" smtClean="0"/>
              <a:t>Часть, формируемая участниками образовательных отношений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43608" y="1340768"/>
            <a:ext cx="669674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НАПРАВЛЕНИЯ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568" y="2348880"/>
            <a:ext cx="3168352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1.Формирование основ здорового образа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16016" y="2348880"/>
            <a:ext cx="338437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2. Физическая культура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5576" y="4509120"/>
            <a:ext cx="7488832" cy="2016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Этнокультурная региональная составляющая</a:t>
            </a:r>
          </a:p>
          <a:p>
            <a:pPr algn="ctr"/>
            <a:r>
              <a:rPr lang="ru-RU" dirty="0" smtClean="0"/>
              <a:t>Задачи: создание условий для становления у детей ценностей здорового образа жизни; развития представления о своем теле и своих физических возможностях; приобретения двигательного опыта и совершенствования двигательной активности; формирования начальных представлений о некоторых видах спорта, овладения подвижными играми с правилами</a:t>
            </a:r>
            <a:endParaRPr lang="ru-RU" dirty="0"/>
          </a:p>
        </p:txBody>
      </p:sp>
    </p:spTree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36227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2.6.Формы, способы, методы и средства реализации программы с учетом возрастных и индивидуальных особенностей воспитанников, специфики их образовательных потребностей и интересов.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27584" y="2708920"/>
            <a:ext cx="7097216" cy="3765032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b="1" dirty="0" smtClean="0"/>
              <a:t>Основные формы совместной деятельности взрослых и детей; </a:t>
            </a:r>
          </a:p>
          <a:p>
            <a:r>
              <a:rPr lang="ru-RU" b="1" dirty="0" smtClean="0"/>
              <a:t>Виды детской деятельности; </a:t>
            </a:r>
          </a:p>
          <a:p>
            <a:r>
              <a:rPr lang="ru-RU" b="1" dirty="0" smtClean="0"/>
              <a:t>Методы образования; </a:t>
            </a:r>
          </a:p>
          <a:p>
            <a:r>
              <a:rPr lang="ru-RU" b="1" dirty="0" smtClean="0"/>
              <a:t>Взаимодействие взрослых с детьми; </a:t>
            </a:r>
          </a:p>
          <a:p>
            <a:r>
              <a:rPr lang="ru-RU" b="1" dirty="0" smtClean="0"/>
              <a:t>Взаимодействие детского сада с семьей; </a:t>
            </a:r>
          </a:p>
          <a:p>
            <a:r>
              <a:rPr lang="ru-RU" b="1" dirty="0" smtClean="0"/>
              <a:t>Взаимодействие детского сада с Организациями города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2.7. </a:t>
            </a:r>
            <a:r>
              <a:rPr lang="ru-RU" b="1" dirty="0" smtClean="0"/>
              <a:t>Обучение английскому языку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 smtClean="0"/>
              <a:t>Цели и задачи  обучения дошкольников английскому языку</a:t>
            </a:r>
            <a:endParaRPr lang="ru-RU" dirty="0" smtClean="0"/>
          </a:p>
          <a:p>
            <a:r>
              <a:rPr lang="ru-RU" dirty="0" smtClean="0"/>
              <a:t>-  развитие коммуникативной деятельности, основанной на </a:t>
            </a:r>
            <a:r>
              <a:rPr lang="ru-RU" dirty="0" err="1" smtClean="0"/>
              <a:t>аудировании</a:t>
            </a:r>
            <a:r>
              <a:rPr lang="ru-RU" dirty="0" smtClean="0"/>
              <a:t> и говорении;                                  </a:t>
            </a:r>
          </a:p>
          <a:p>
            <a:r>
              <a:rPr lang="ru-RU" dirty="0" smtClean="0"/>
              <a:t> -    обеспечение условий для погружения в иноязычную среду для освоения детьми знаний, умений и навыков посредством изучаемых дисциплин;                                                                                                                         </a:t>
            </a:r>
          </a:p>
          <a:p>
            <a:r>
              <a:rPr lang="ru-RU" dirty="0" smtClean="0"/>
              <a:t> - развитие интеллектуальных способностей, памяти, воображения, логического мышления;                                                             </a:t>
            </a:r>
          </a:p>
          <a:p>
            <a:r>
              <a:rPr lang="ru-RU" dirty="0" smtClean="0"/>
              <a:t> -формирование учебной деятельности</a:t>
            </a:r>
            <a:r>
              <a:rPr lang="ru-RU" b="1" i="1" dirty="0" smtClean="0"/>
              <a:t>.</a:t>
            </a:r>
            <a:r>
              <a:rPr lang="ru-RU" dirty="0" smtClean="0"/>
              <a:t>                                                                                                                                                 </a:t>
            </a:r>
          </a:p>
          <a:p>
            <a:r>
              <a:rPr lang="ru-RU" b="1" dirty="0" smtClean="0"/>
              <a:t>Задачи:</a:t>
            </a:r>
            <a:endParaRPr lang="ru-RU" dirty="0" smtClean="0"/>
          </a:p>
          <a:p>
            <a:r>
              <a:rPr lang="ru-RU" b="1" dirty="0" smtClean="0"/>
              <a:t> образовательные:</a:t>
            </a:r>
            <a:r>
              <a:rPr lang="ru-RU" dirty="0" smtClean="0"/>
              <a:t>                                                                                                                                                              </a:t>
            </a:r>
          </a:p>
          <a:p>
            <a:r>
              <a:rPr lang="ru-RU" dirty="0" smtClean="0"/>
              <a:t> - создание исходной базы для развития речевых способностей;                                                                    </a:t>
            </a:r>
          </a:p>
          <a:p>
            <a:r>
              <a:rPr lang="ru-RU" dirty="0" smtClean="0"/>
              <a:t> - формирование навыков и умений самостоятельного решения простейших коммуникативно-познавательных задач в рамках  определённого набора сфер и ситуаций общения;                                                                                                                                                                                </a:t>
            </a:r>
          </a:p>
          <a:p>
            <a:r>
              <a:rPr lang="ru-RU" b="1" dirty="0" smtClean="0"/>
              <a:t>развивающие:</a:t>
            </a:r>
            <a:endParaRPr lang="ru-RU" dirty="0" smtClean="0"/>
          </a:p>
          <a:p>
            <a:r>
              <a:rPr lang="ru-RU" dirty="0" smtClean="0"/>
              <a:t> - развитие у дошкольников  восприятия, внимания, языковой памяти, воображения, воли, усидчивости, интуитивного и логического мышления;                                                                                                                                       - развитие  речевой культуры, а также культуры общения;                                                                                                                                                                                                      </a:t>
            </a:r>
          </a:p>
          <a:p>
            <a:r>
              <a:rPr lang="ru-RU" b="1" dirty="0" smtClean="0"/>
              <a:t>воспитательные:</a:t>
            </a:r>
            <a:r>
              <a:rPr lang="ru-RU" dirty="0" smtClean="0"/>
              <a:t>                                                                                                                                              </a:t>
            </a:r>
          </a:p>
          <a:p>
            <a:r>
              <a:rPr lang="ru-RU" dirty="0" smtClean="0"/>
              <a:t> - воспитание у детей устойчивого интереса к изучению нового языка;                                                                                 </a:t>
            </a:r>
          </a:p>
          <a:p>
            <a:r>
              <a:rPr lang="ru-RU" dirty="0" smtClean="0"/>
              <a:t> - воспитание у дошкольников желания и умения войти в мир иной культуры;                                      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2.8. Коррекционная работа.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В образовательной области «Речевое развитие» Программа предполагает использование логопедической поддержки. Детей с речевыми нарушениями рассматривают как группу педагогического риска, потому что их физиологические и психические особенности затрудняют успешное овладение ими учебным материалом в школе. </a:t>
            </a:r>
          </a:p>
          <a:p>
            <a:r>
              <a:rPr lang="ru-RU" b="1" dirty="0" smtClean="0"/>
              <a:t>С целью обеспечения </a:t>
            </a:r>
            <a:r>
              <a:rPr lang="ru-RU" b="1" dirty="0" err="1" smtClean="0"/>
              <a:t>диагностико-коррекционного</a:t>
            </a:r>
            <a:r>
              <a:rPr lang="ru-RU" b="1" dirty="0" smtClean="0"/>
              <a:t> сопровождения воспитанников, в детском саду функционирует </a:t>
            </a:r>
            <a:r>
              <a:rPr lang="ru-RU" b="1" dirty="0" err="1" smtClean="0"/>
              <a:t>логопункт</a:t>
            </a:r>
            <a:r>
              <a:rPr lang="ru-RU" b="1" dirty="0" smtClean="0"/>
              <a:t>. </a:t>
            </a:r>
          </a:p>
          <a:p>
            <a:r>
              <a:rPr lang="ru-RU" b="1" dirty="0" smtClean="0"/>
              <a:t>Логопедическая работа в МБДОУ «Детский сад </a:t>
            </a:r>
            <a:r>
              <a:rPr lang="ru-RU" b="1" dirty="0" smtClean="0"/>
              <a:t>№</a:t>
            </a:r>
            <a:r>
              <a:rPr lang="ru-RU" b="1" dirty="0" smtClean="0"/>
              <a:t>21</a:t>
            </a:r>
            <a:r>
              <a:rPr lang="ru-RU" b="1" dirty="0" smtClean="0"/>
              <a:t>  «</a:t>
            </a:r>
            <a:r>
              <a:rPr lang="ru-RU" b="1" dirty="0" smtClean="0"/>
              <a:t>Золотая рыбка</a:t>
            </a:r>
            <a:r>
              <a:rPr lang="ru-RU" b="1" dirty="0" smtClean="0"/>
              <a:t>» </a:t>
            </a:r>
            <a:r>
              <a:rPr lang="ru-RU" b="1" dirty="0" smtClean="0"/>
              <a:t>г. </a:t>
            </a:r>
            <a:r>
              <a:rPr lang="ru-RU" b="1" dirty="0" smtClean="0"/>
              <a:t>Нурлат РТ» </a:t>
            </a:r>
            <a:r>
              <a:rPr lang="ru-RU" b="1" dirty="0" smtClean="0"/>
              <a:t>(деятельности учителя логопеда по коррекции речевых нарушений) основана на использовании программы: </a:t>
            </a:r>
          </a:p>
          <a:p>
            <a:r>
              <a:rPr lang="ru-RU" b="1" dirty="0" smtClean="0"/>
              <a:t>- Филичева Т.Б., Чиркина Г.В. «Программа обучения и воспитания детей с фонетико-фонематическим недоразвитием»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en-US" b="1" dirty="0" smtClean="0"/>
              <a:t>III. </a:t>
            </a:r>
            <a:r>
              <a:rPr lang="ru-RU" b="1" dirty="0" smtClean="0"/>
              <a:t>Организационный раздел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r>
              <a:rPr lang="ru-RU" b="1" dirty="0" smtClean="0"/>
              <a:t>3.1. Организация режима пребывания детей в Учреждении  </a:t>
            </a:r>
          </a:p>
          <a:p>
            <a:r>
              <a:rPr lang="ru-RU" dirty="0" smtClean="0"/>
              <a:t>Правильный режим дня – это рациональная продолжительность и разумное чередование различных видов деятельности и отдыха детей в течение суток. При построении режима дня руководствуемся основным принципом - </a:t>
            </a:r>
            <a:r>
              <a:rPr lang="ru-RU" dirty="0" err="1" smtClean="0"/>
              <a:t>принципом</a:t>
            </a:r>
            <a:r>
              <a:rPr lang="ru-RU" dirty="0" smtClean="0"/>
              <a:t> соответствия возрастным психофизическим особенностям детей. </a:t>
            </a:r>
          </a:p>
          <a:p>
            <a:r>
              <a:rPr lang="ru-RU" dirty="0" smtClean="0"/>
              <a:t>Режим дня для каждой возрастной группы составлен с учётом режима работы учреждения и длительности пребывания в нем детей (в соответствии с Уставом) и с учётом климата (теплого и холодного периода). Ежедневная продолжительность прогулки детей составляет не менее 3-4 часа в день. Общая продолжительность дневного сна для детей дошкольного возраста 2-2,5 часа.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3.2. Проектирование воспитательно-образовательного процесса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Воспитательно-образовательный процесс строится с учетом контингента воспитанников, их индивидуальных и возрастных особенностей, социального заказа родителей. Построение образовательного процесса на комплексно-тематическом принципе с учетом интеграции образовательных областей дает возможность достичь этой цели. </a:t>
            </a:r>
          </a:p>
          <a:p>
            <a:r>
              <a:rPr lang="ru-RU" dirty="0" smtClean="0"/>
              <a:t>Построение всего образовательного процесса вокруг одной центральной темы дает большие возможности для развития детей. Темы помогают организовать информацию оптимальным способом. У дошкольников появляются многочисленные возможности для практики, экспериментирования, развития основных навыков, понятийного мышления. </a:t>
            </a:r>
          </a:p>
          <a:p>
            <a:r>
              <a:rPr lang="ru-RU" dirty="0" smtClean="0"/>
              <a:t>Выделение основной темы периода не означает, что абсолютно вся деятельность детей должна быть посвящена этой теме. Цель введения основной темы периода — интегрировать образовательную деятельность и избежать неоправданного дробления детской деятельности по образовательным областям. </a:t>
            </a:r>
          </a:p>
          <a:p>
            <a:r>
              <a:rPr lang="ru-RU" dirty="0" smtClean="0"/>
              <a:t>Введение похожих тем в различных возрастных группах обеспечивает достижение единства образовательных целей и преемственности в детском развитии на протяжении всего дошкольного возраста, органичное развитие детей в соответствии с их индивидуальными возможностями. </a:t>
            </a:r>
          </a:p>
          <a:p>
            <a:r>
              <a:rPr lang="ru-RU" dirty="0" smtClean="0"/>
              <a:t>Тематический принцип построения образовательного процесса позволяет органично вводить региональные и культурные компоненты, учитывать специфику дошкольного учреждения. </a:t>
            </a:r>
          </a:p>
          <a:p>
            <a:r>
              <a:rPr lang="ru-RU" dirty="0" smtClean="0"/>
              <a:t>Одной теме следует уделять не менее одной недели. Оптимальный период - 2-3 недели. Тема должна быть отражена в подборе материалов, находящихся в группе и центрах (уголках) развития.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Образовательная программа ДОО </a:t>
            </a:r>
            <a:br>
              <a:rPr lang="ru-RU" altLang="ru-RU" sz="2800" b="1" dirty="0" smtClean="0">
                <a:solidFill>
                  <a:srgbClr val="002060"/>
                </a:solidFill>
              </a:rPr>
            </a:br>
            <a:r>
              <a:rPr lang="ru-RU" altLang="ru-RU" sz="2800" b="1" dirty="0" smtClean="0">
                <a:solidFill>
                  <a:srgbClr val="002060"/>
                </a:solidFill>
              </a:rPr>
              <a:t>включает три основных раздела: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539630" y="1668469"/>
            <a:ext cx="979006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857224" y="250030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500166" y="2708920"/>
            <a:ext cx="6384202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ЦЕЛЕВОЙ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213129" y="1668468"/>
            <a:ext cx="1080120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785786" y="392906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810597" y="5373216"/>
            <a:ext cx="7337675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575673" y="4159150"/>
            <a:ext cx="62730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СОДЕРЖАТЕЛЬНЫЙ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651873" y="5451036"/>
            <a:ext cx="61206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ОРГАНИЗАЦИОННЫЙ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3.3. Особенности традиций, мероприятий, праздников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643192" cy="542121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1400" dirty="0" smtClean="0"/>
              <a:t> 	Праздник «День знаний» 	</a:t>
            </a:r>
          </a:p>
          <a:p>
            <a:pPr>
              <a:buNone/>
            </a:pPr>
            <a:r>
              <a:rPr lang="ru-RU" sz="1400" dirty="0" smtClean="0"/>
              <a:t>-	Театрализованное представление «На бабушкином дворе» </a:t>
            </a:r>
          </a:p>
          <a:p>
            <a:pPr>
              <a:buNone/>
            </a:pPr>
            <a:r>
              <a:rPr lang="ru-RU" sz="1400" dirty="0" smtClean="0"/>
              <a:t>- </a:t>
            </a:r>
            <a:r>
              <a:rPr lang="ru-RU" sz="1400" dirty="0" err="1" smtClean="0"/>
              <a:t>«Әбиемнем йомшак</a:t>
            </a:r>
            <a:r>
              <a:rPr lang="ru-RU" sz="1400" dirty="0" smtClean="0"/>
              <a:t> </a:t>
            </a:r>
            <a:r>
              <a:rPr lang="ru-RU" sz="1400" dirty="0" err="1" smtClean="0"/>
              <a:t>куллары</a:t>
            </a:r>
            <a:r>
              <a:rPr lang="ru-RU" sz="1400" dirty="0" smtClean="0"/>
              <a:t>» </a:t>
            </a:r>
          </a:p>
          <a:p>
            <a:pPr>
              <a:buNone/>
            </a:pPr>
            <a:r>
              <a:rPr lang="ru-RU" sz="1400" dirty="0" smtClean="0"/>
              <a:t> -	Праздник «Осенняя ярмарка» </a:t>
            </a:r>
          </a:p>
          <a:p>
            <a:pPr>
              <a:buNone/>
            </a:pPr>
            <a:r>
              <a:rPr lang="ru-RU" sz="1400" dirty="0" smtClean="0"/>
              <a:t>-  Концерт, посвященный Дню матери «Хорошо рядом с мамой</a:t>
            </a:r>
          </a:p>
          <a:p>
            <a:pPr>
              <a:buFontTx/>
              <a:buChar char="-"/>
            </a:pPr>
            <a:r>
              <a:rPr lang="ru-RU" sz="1400" dirty="0" smtClean="0"/>
              <a:t>«Новый год у ворот» 	</a:t>
            </a:r>
          </a:p>
          <a:p>
            <a:pPr>
              <a:buFontTx/>
              <a:buChar char="-"/>
            </a:pPr>
            <a:r>
              <a:rPr lang="ru-RU" sz="1400" dirty="0" smtClean="0"/>
              <a:t>- Вечер, посвященный Дню памяти </a:t>
            </a:r>
            <a:r>
              <a:rPr lang="ru-RU" sz="1400" dirty="0" err="1" smtClean="0"/>
              <a:t>М.Джалиля</a:t>
            </a:r>
            <a:r>
              <a:rPr lang="ru-RU" sz="1400" dirty="0" smtClean="0"/>
              <a:t> 	</a:t>
            </a:r>
          </a:p>
          <a:p>
            <a:pPr>
              <a:buNone/>
            </a:pPr>
            <a:r>
              <a:rPr lang="ru-RU" sz="1400" dirty="0" smtClean="0"/>
              <a:t>- Мы- защитники» (тематический праздник, посвященный Дню Защитника Отечества)</a:t>
            </a:r>
          </a:p>
          <a:p>
            <a:pPr>
              <a:buNone/>
            </a:pPr>
            <a:r>
              <a:rPr lang="ru-RU" sz="1400" dirty="0" smtClean="0"/>
              <a:t>-      Праздник, посвященный международному дню 8 марта </a:t>
            </a:r>
            <a:r>
              <a:rPr lang="ru-RU" dirty="0" smtClean="0"/>
              <a:t>	</a:t>
            </a:r>
          </a:p>
          <a:p>
            <a:pPr>
              <a:buFontTx/>
              <a:buChar char="-"/>
            </a:pPr>
            <a:r>
              <a:rPr lang="ru-RU" sz="1400" dirty="0" smtClean="0"/>
              <a:t>Фольклорный праздник «</a:t>
            </a:r>
            <a:r>
              <a:rPr lang="ru-RU" sz="1400" dirty="0" err="1" smtClean="0"/>
              <a:t>Навруз</a:t>
            </a:r>
            <a:r>
              <a:rPr lang="ru-RU" sz="1400" dirty="0" smtClean="0"/>
              <a:t>»</a:t>
            </a:r>
          </a:p>
          <a:p>
            <a:pPr>
              <a:buFontTx/>
              <a:buChar char="-"/>
            </a:pPr>
            <a:r>
              <a:rPr lang="ru-RU" sz="1400" dirty="0" smtClean="0"/>
              <a:t>Вечер, посвященный дню рождения Г.Тукая 	</a:t>
            </a:r>
          </a:p>
          <a:p>
            <a:r>
              <a:rPr lang="ru-RU" sz="1400" dirty="0" smtClean="0"/>
              <a:t>«Во имя жизни на земле» (праздник ко Дню Победы). </a:t>
            </a:r>
          </a:p>
          <a:p>
            <a:r>
              <a:rPr lang="ru-RU" sz="1400" dirty="0" smtClean="0"/>
              <a:t>«Планета знаний» (выпускной бал в подготовительной к школе группе). 	</a:t>
            </a:r>
          </a:p>
          <a:p>
            <a:r>
              <a:rPr lang="ru-RU" sz="1400" dirty="0" smtClean="0"/>
              <a:t>«Сабантуй» (спортивный праздник ) 	</a:t>
            </a:r>
          </a:p>
          <a:p>
            <a:r>
              <a:rPr lang="ru-RU" sz="1400" dirty="0" smtClean="0"/>
              <a:t>	 «Какого цвета лето?» 	</a:t>
            </a:r>
          </a:p>
          <a:p>
            <a:endParaRPr lang="ru-RU" sz="1400" dirty="0" smtClean="0"/>
          </a:p>
          <a:p>
            <a:pPr>
              <a:buFontTx/>
              <a:buChar char="-"/>
            </a:pPr>
            <a:r>
              <a:rPr lang="ru-RU" sz="1400" dirty="0" smtClean="0"/>
              <a:t>	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/>
              <a:t>3.4. Особенности организации развивающей предметно-пространственной среды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Развивающая предметно-пространственная среда должна обеспечивает реализацию различных образовательных программ; учет национально-культурных, климатических условий, в которых осуществляется образовательная деятельность; учет возрастных особенностей детей. </a:t>
            </a:r>
          </a:p>
          <a:p>
            <a:r>
              <a:rPr lang="ru-RU" dirty="0" smtClean="0"/>
              <a:t>Развивающая среда построена на следующих принципах: </a:t>
            </a:r>
          </a:p>
          <a:p>
            <a:pPr>
              <a:buNone/>
            </a:pPr>
            <a:r>
              <a:rPr lang="ru-RU" dirty="0" smtClean="0"/>
              <a:t>    1) насыщенность; </a:t>
            </a:r>
          </a:p>
          <a:p>
            <a:pPr>
              <a:buNone/>
            </a:pPr>
            <a:r>
              <a:rPr lang="ru-RU" dirty="0" smtClean="0"/>
              <a:t>    2) </a:t>
            </a:r>
            <a:r>
              <a:rPr lang="ru-RU" dirty="0" err="1" smtClean="0"/>
              <a:t>трансформируемость</a:t>
            </a:r>
            <a:r>
              <a:rPr lang="ru-RU" dirty="0" smtClean="0"/>
              <a:t>; </a:t>
            </a:r>
          </a:p>
          <a:p>
            <a:pPr>
              <a:buNone/>
            </a:pPr>
            <a:r>
              <a:rPr lang="ru-RU" dirty="0" smtClean="0"/>
              <a:t>    3) </a:t>
            </a:r>
            <a:r>
              <a:rPr lang="ru-RU" dirty="0" err="1" smtClean="0"/>
              <a:t>полифункциональность</a:t>
            </a:r>
            <a:r>
              <a:rPr lang="ru-RU" dirty="0" smtClean="0"/>
              <a:t>; </a:t>
            </a:r>
          </a:p>
          <a:p>
            <a:pPr>
              <a:buNone/>
            </a:pPr>
            <a:r>
              <a:rPr lang="ru-RU" dirty="0" smtClean="0"/>
              <a:t>    4) вариативной; </a:t>
            </a:r>
          </a:p>
          <a:p>
            <a:pPr>
              <a:buNone/>
            </a:pPr>
            <a:r>
              <a:rPr lang="ru-RU" dirty="0" smtClean="0"/>
              <a:t>    5) доступность; </a:t>
            </a:r>
          </a:p>
          <a:p>
            <a:pPr>
              <a:buNone/>
            </a:pPr>
            <a:r>
              <a:rPr lang="ru-RU" dirty="0" smtClean="0"/>
              <a:t>    6) безопасной.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Этнокультурная региональная составляющая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Дети дошкольного возраста, изучающие татарский язык, осваивают его в условиях искусственно созданной языковой среды. Языковая среда имеет развивающий характер. Понятие языковой развивающей среды включает как собственно языковое окружение (языковую среду), так и развивающую предметно-пространственную среду ребенка. </a:t>
            </a:r>
          </a:p>
          <a:p>
            <a:r>
              <a:rPr lang="ru-RU" dirty="0" smtClean="0"/>
              <a:t>В детском саду созданы условия для образовательной деятельности. В нём имеются государственные символы РТ и РФ, фотографии с изображением главных достопримечательностей родного города, столицы, красочные альбомы татарского (русского) декоративно-прикладного искусства, развивающие игры, различные детские рисунки, проекты, мнемосхемы, игрушки - герои татарских сказок, детская художественная литература, аудио-, видеозаписи и т. д. Научиться говорить на татарском языке – это не только выучить слова и выражения, но и научиться жить в другом культурном пространстве. Изучение другого языка – это и знакомство с другой культурой, с праздниками и обычаями другого народа, сказками, детскими играми и фольклором. Таким образом, в понятие языковой среды, добавляется слово </a:t>
            </a:r>
            <a:r>
              <a:rPr lang="ru-RU" i="1" dirty="0" smtClean="0"/>
              <a:t>культурная.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3.5. Кадровые </a:t>
            </a:r>
            <a:br>
              <a:rPr lang="ru-RU" b="1" dirty="0" smtClean="0"/>
            </a:br>
            <a:r>
              <a:rPr lang="ru-RU" b="1" dirty="0" smtClean="0"/>
              <a:t>условия реализации ООП ДО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67544" y="2564904"/>
            <a:ext cx="2376264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Музыкальный руководитель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2555776" y="2276872"/>
            <a:ext cx="1440160" cy="57606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3779912" y="1844824"/>
            <a:ext cx="1872208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Управленческие кадры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5724128" y="2636912"/>
            <a:ext cx="648072" cy="21602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5796136" y="2852936"/>
            <a:ext cx="2232248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воспитатели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1259632" y="4653136"/>
            <a:ext cx="2426568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Инструктор физической культурой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5220072" y="5157192"/>
            <a:ext cx="216024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Учитель логопед</a:t>
            </a:r>
            <a:endParaRPr lang="ru-RU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2411760" y="3717032"/>
            <a:ext cx="576064" cy="122413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635896" y="5517232"/>
            <a:ext cx="1584176" cy="7200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6580986" y="4293096"/>
            <a:ext cx="367278" cy="92599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3.6. Материально-техническое обеспечение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В образовательном учреждении функционируют: </a:t>
            </a:r>
          </a:p>
          <a:p>
            <a:r>
              <a:rPr lang="ru-RU" dirty="0" smtClean="0"/>
              <a:t>- медицинский кабинет, процедурный кабинет; </a:t>
            </a:r>
          </a:p>
          <a:p>
            <a:r>
              <a:rPr lang="ru-RU" dirty="0" smtClean="0"/>
              <a:t>- игровые; </a:t>
            </a:r>
          </a:p>
          <a:p>
            <a:r>
              <a:rPr lang="ru-RU" dirty="0" smtClean="0"/>
              <a:t>- спальни; </a:t>
            </a:r>
          </a:p>
          <a:p>
            <a:r>
              <a:rPr lang="ru-RU" dirty="0" smtClean="0"/>
              <a:t>- раздевалки; </a:t>
            </a:r>
          </a:p>
          <a:p>
            <a:r>
              <a:rPr lang="ru-RU" dirty="0" smtClean="0"/>
              <a:t>- объекты хозяйственно-бытового и санитарно-гигиенического назначения (прачка, пищеблок, туалетные комнаты, служебные помещения, </a:t>
            </a:r>
            <a:r>
              <a:rPr lang="ru-RU" dirty="0" err="1" smtClean="0"/>
              <a:t>электрощитовая</a:t>
            </a:r>
            <a:r>
              <a:rPr lang="ru-RU" dirty="0" smtClean="0"/>
              <a:t>); </a:t>
            </a:r>
          </a:p>
          <a:p>
            <a:r>
              <a:rPr lang="ru-RU" dirty="0" smtClean="0"/>
              <a:t>- объекты для проведения специальных коррекционных занятий (кабинет учителя логопеда); </a:t>
            </a:r>
          </a:p>
          <a:p>
            <a:r>
              <a:rPr lang="ru-RU" dirty="0" smtClean="0"/>
              <a:t>- музыкальный зал</a:t>
            </a:r>
          </a:p>
          <a:p>
            <a:r>
              <a:rPr lang="ru-RU" dirty="0" smtClean="0"/>
              <a:t>-физкультурный зал; </a:t>
            </a:r>
          </a:p>
          <a:p>
            <a:r>
              <a:rPr lang="ru-RU" dirty="0" smtClean="0"/>
              <a:t>- кабинет заведующего; </a:t>
            </a:r>
          </a:p>
          <a:p>
            <a:r>
              <a:rPr lang="ru-RU" dirty="0" smtClean="0"/>
              <a:t>- зимний сад</a:t>
            </a:r>
          </a:p>
          <a:p>
            <a:r>
              <a:rPr lang="ru-RU" dirty="0" smtClean="0"/>
              <a:t>- кабинет татарского языка и литературы; </a:t>
            </a:r>
          </a:p>
          <a:p>
            <a:r>
              <a:rPr lang="ru-RU" dirty="0" smtClean="0"/>
              <a:t>-кабинет по профилактике детского дорожно-транспортного травматизма «Азбука дорог». </a:t>
            </a:r>
          </a:p>
          <a:p>
            <a:r>
              <a:rPr lang="ru-RU" dirty="0" smtClean="0"/>
              <a:t>Внутреннее пространство детского сада характеризуется единством стилевого решения всех помещений с учетом их функционального взаимодействия и наполнения (компьютеры, ноутбуки, аудиосистемы, проектор  и т.д.). </a:t>
            </a:r>
          </a:p>
          <a:p>
            <a:r>
              <a:rPr lang="ru-RU" dirty="0" smtClean="0"/>
              <a:t>Организованная пространственная среда соответствует требованиям </a:t>
            </a:r>
            <a:r>
              <a:rPr lang="ru-RU" dirty="0" err="1" smtClean="0"/>
              <a:t>СанПиН</a:t>
            </a:r>
            <a:r>
              <a:rPr lang="ru-RU" dirty="0" smtClean="0"/>
              <a:t>. В соответствии с ними подобрана по ростовым показателям мебель в ДОУ. </a:t>
            </a:r>
          </a:p>
          <a:p>
            <a:r>
              <a:rPr lang="ru-RU" dirty="0" smtClean="0"/>
              <a:t>Расстановка мебели, игрового и дидактического оборудования согласовывается с принципами развивающего обучения, организации индивидуального и дифференцированного подхода к развитию воспитанников. </a:t>
            </a:r>
          </a:p>
          <a:p>
            <a:r>
              <a:rPr lang="ru-RU" dirty="0" smtClean="0"/>
              <a:t>Территория образовательного учреждения имеет благоустроенные прогулочные </a:t>
            </a:r>
          </a:p>
          <a:p>
            <a:r>
              <a:rPr lang="ru-RU" dirty="0" smtClean="0"/>
              <a:t>площадки, оборудованные теневым навесом, спортивным оборудованием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3.7. Обеспеченность методическими материалами воспитания и обучения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91264" cy="4873752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2900" b="1" dirty="0" smtClean="0"/>
              <a:t>Часть, формируемая участниками образовательных отношений</a:t>
            </a:r>
          </a:p>
          <a:p>
            <a:pPr>
              <a:buNone/>
            </a:pPr>
            <a:endParaRPr lang="ru-RU" dirty="0" smtClean="0"/>
          </a:p>
          <a:p>
            <a:r>
              <a:rPr lang="ru-RU" sz="3400" b="1" dirty="0" err="1" smtClean="0"/>
              <a:t>Учебно</a:t>
            </a:r>
            <a:r>
              <a:rPr lang="ru-RU" sz="3400" b="1" dirty="0" smtClean="0"/>
              <a:t> – методические комплекты к программам: </a:t>
            </a:r>
            <a:r>
              <a:rPr lang="ru-RU" sz="3400" b="1" dirty="0" err="1" smtClean="0"/>
              <a:t>Шаехова</a:t>
            </a:r>
            <a:r>
              <a:rPr lang="ru-RU" sz="3400" b="1" dirty="0" smtClean="0"/>
              <a:t> Р.К. </a:t>
            </a:r>
            <a:r>
              <a:rPr lang="ru-RU" sz="3400" b="1" dirty="0" err="1" smtClean="0"/>
              <a:t>Сөенеч.</a:t>
            </a:r>
            <a:r>
              <a:rPr lang="ru-RU" sz="3400" b="1" dirty="0" smtClean="0"/>
              <a:t> Радость познания: региональная образовательная программа дошкольного образования. / Р.К. </a:t>
            </a:r>
            <a:r>
              <a:rPr lang="ru-RU" sz="3400" b="1" dirty="0" err="1" smtClean="0"/>
              <a:t>Шаехова</a:t>
            </a:r>
            <a:r>
              <a:rPr lang="ru-RU" sz="3400" b="1" dirty="0" smtClean="0"/>
              <a:t>.- Казань: </a:t>
            </a:r>
            <a:r>
              <a:rPr lang="ru-RU" sz="3400" b="1" dirty="0" err="1" smtClean="0"/>
              <a:t>Магариф</a:t>
            </a:r>
            <a:r>
              <a:rPr lang="ru-RU" sz="3400" b="1" dirty="0" smtClean="0"/>
              <a:t>- </a:t>
            </a:r>
            <a:r>
              <a:rPr lang="ru-RU" sz="3400" b="1" dirty="0" err="1" smtClean="0"/>
              <a:t>Вакыт</a:t>
            </a:r>
            <a:r>
              <a:rPr lang="ru-RU" sz="3400" b="1" dirty="0" smtClean="0"/>
              <a:t>, 2016.- 191 с </a:t>
            </a:r>
          </a:p>
          <a:p>
            <a:r>
              <a:rPr lang="ru-RU" sz="3400" dirty="0" smtClean="0"/>
              <a:t>Обучение детей в дошкольных образовательных организациях правилам безопасного поведения на дорогах (вариативный модуль) к образовательной области «Социально-коммуникативное развитие»: учебно-методическое пособие для педагогов ДОО/</a:t>
            </a:r>
            <a:r>
              <a:rPr lang="ru-RU" sz="3400" dirty="0" err="1" smtClean="0"/>
              <a:t>Р.Ш.Ахмадиева</a:t>
            </a:r>
            <a:r>
              <a:rPr lang="ru-RU" sz="3400" dirty="0" smtClean="0"/>
              <a:t>, Н.С.Аникина, Е.Е.Воронина, В.Н.Попов, 2016 -100 с. </a:t>
            </a:r>
          </a:p>
          <a:p>
            <a:r>
              <a:rPr lang="ru-RU" sz="3400" dirty="0" err="1" smtClean="0"/>
              <a:t>Петерсон</a:t>
            </a:r>
            <a:r>
              <a:rPr lang="ru-RU" sz="3400" dirty="0" smtClean="0"/>
              <a:t> Л.Г., </a:t>
            </a:r>
            <a:r>
              <a:rPr lang="ru-RU" sz="3400" dirty="0" err="1" smtClean="0"/>
              <a:t>Кочемасова</a:t>
            </a:r>
            <a:r>
              <a:rPr lang="ru-RU" sz="3400" dirty="0" smtClean="0"/>
              <a:t> Е.Е. </a:t>
            </a:r>
            <a:r>
              <a:rPr lang="ru-RU" sz="3400" dirty="0" err="1" smtClean="0"/>
              <a:t>Игралочка</a:t>
            </a:r>
            <a:r>
              <a:rPr lang="ru-RU" sz="3400" dirty="0" smtClean="0"/>
              <a:t>. Практический курс математики для дошкольников, 2014 – 224 с. </a:t>
            </a:r>
          </a:p>
          <a:p>
            <a:r>
              <a:rPr lang="ru-RU" sz="3400" dirty="0" err="1" smtClean="0"/>
              <a:t>Петерсон</a:t>
            </a:r>
            <a:r>
              <a:rPr lang="ru-RU" sz="3400" dirty="0" smtClean="0"/>
              <a:t> Л.Г., Холина Н.П. Раз – ступенька, два – ступенька. Практический курс математики для дошкольников., 2016 .- 256 с. </a:t>
            </a:r>
          </a:p>
          <a:p>
            <a:r>
              <a:rPr lang="ru-RU" sz="3400" dirty="0" err="1" smtClean="0"/>
              <a:t>Зарипова</a:t>
            </a:r>
            <a:r>
              <a:rPr lang="ru-RU" sz="3400" dirty="0" smtClean="0"/>
              <a:t> З.М. Программа «Обучение русскоязычных детей татарскому языку в детском саду». </a:t>
            </a:r>
          </a:p>
          <a:p>
            <a:r>
              <a:rPr lang="ru-RU" sz="3400" dirty="0" smtClean="0"/>
              <a:t>Николаева С.Н. Парциальная программа «Юный эколог»: Для работы с детьми 3-7 лет.- МОЗАИКА –СИНТЕЗ, 2017.-122 с. </a:t>
            </a:r>
          </a:p>
          <a:p>
            <a:r>
              <a:rPr lang="ru-RU" sz="3400" dirty="0" err="1" smtClean="0"/>
              <a:t>Каплунова</a:t>
            </a:r>
            <a:r>
              <a:rPr lang="ru-RU" sz="3400" dirty="0" smtClean="0"/>
              <a:t> И.М., </a:t>
            </a:r>
            <a:r>
              <a:rPr lang="ru-RU" sz="3400" dirty="0" err="1" smtClean="0"/>
              <a:t>Новоскольцева</a:t>
            </a:r>
            <a:r>
              <a:rPr lang="ru-RU" sz="3400" dirty="0" smtClean="0"/>
              <a:t> И.А. Ладушки. Программа по музыкальному воспитанию детей дошкольного </a:t>
            </a:r>
            <a:r>
              <a:rPr lang="ru-RU" sz="3400" dirty="0" err="1" smtClean="0"/>
              <a:t>возраста.-Невская</a:t>
            </a:r>
            <a:r>
              <a:rPr lang="ru-RU" sz="3400" dirty="0" smtClean="0"/>
              <a:t> нота, санкт-Петербург.-2010.-63 с. </a:t>
            </a:r>
          </a:p>
          <a:p>
            <a:r>
              <a:rPr lang="ru-RU" sz="3500" dirty="0" smtClean="0"/>
              <a:t>Иванова Л</a:t>
            </a:r>
            <a:r>
              <a:rPr lang="en-US" sz="3500" dirty="0" smtClean="0"/>
              <a:t>.</a:t>
            </a:r>
            <a:r>
              <a:rPr lang="ru-RU" sz="3500" dirty="0" smtClean="0"/>
              <a:t>Ф</a:t>
            </a:r>
            <a:r>
              <a:rPr lang="en-US" sz="3500" dirty="0" smtClean="0"/>
              <a:t>.«First steps in English», </a:t>
            </a:r>
            <a:r>
              <a:rPr lang="ru-RU" sz="3500" dirty="0" smtClean="0"/>
              <a:t>Казань</a:t>
            </a:r>
            <a:r>
              <a:rPr lang="en-US" sz="3500" dirty="0" smtClean="0"/>
              <a:t>, 2014</a:t>
            </a:r>
            <a:r>
              <a:rPr lang="en-US" sz="4000" dirty="0" smtClean="0"/>
              <a:t>.</a:t>
            </a:r>
            <a:endParaRPr lang="ru-RU" sz="4000" dirty="0" smtClean="0"/>
          </a:p>
          <a:p>
            <a:endParaRPr lang="ru-RU" sz="34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Нормативно-правовые документы 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1.Федеральный Закон «Закон об образовании в Российской Федерации» от 29 декабря 2012 г. № 273-ФЗ. </a:t>
            </a:r>
          </a:p>
          <a:p>
            <a:r>
              <a:rPr lang="ru-RU" dirty="0" smtClean="0"/>
              <a:t>2.Приказ Министерства образования и науки Российской Федерации № 1155 от 17.10.2013 г. «Об утверждении федерального государственного образовательного стандарта дошкольного образования </a:t>
            </a:r>
          </a:p>
          <a:p>
            <a:r>
              <a:rPr lang="ru-RU" dirty="0" smtClean="0"/>
              <a:t>3.Приказ Министерства образования и науки Российской Федерации от 30 августа 2013 г. № 1014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образования». </a:t>
            </a:r>
          </a:p>
          <a:p>
            <a:r>
              <a:rPr lang="ru-RU" dirty="0" smtClean="0"/>
              <a:t>4.СанПиН 2.4.1.3147-13 «Санитарно-эпидемиологические требования к устройству, содержанию и организации режима работы в дошкольных организациях»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67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Перечень научно-методических изданий 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467600" cy="5277200"/>
          </a:xfrm>
        </p:spPr>
        <p:txBody>
          <a:bodyPr>
            <a:noAutofit/>
          </a:bodyPr>
          <a:lstStyle/>
          <a:p>
            <a:r>
              <a:rPr lang="ru-RU" sz="1200" dirty="0" smtClean="0"/>
              <a:t>1.Арапова –Пискарева Н.А., Белая К.Ю., Борисова М.М., </a:t>
            </a:r>
            <a:r>
              <a:rPr lang="ru-RU" sz="1200" dirty="0" err="1" smtClean="0"/>
              <a:t>Веракса</a:t>
            </a:r>
            <a:r>
              <a:rPr lang="ru-RU" sz="1200" dirty="0" smtClean="0"/>
              <a:t> А.Н., </a:t>
            </a:r>
            <a:r>
              <a:rPr lang="ru-RU" sz="1200" dirty="0" err="1" smtClean="0"/>
              <a:t>Веракса</a:t>
            </a:r>
            <a:r>
              <a:rPr lang="ru-RU" sz="1200" dirty="0" smtClean="0"/>
              <a:t> Н.Е., </a:t>
            </a:r>
            <a:r>
              <a:rPr lang="ru-RU" sz="1200" dirty="0" err="1" smtClean="0"/>
              <a:t>Волосовец</a:t>
            </a:r>
            <a:r>
              <a:rPr lang="ru-RU" sz="1200" dirty="0" smtClean="0"/>
              <a:t> Т.В., </a:t>
            </a:r>
            <a:r>
              <a:rPr lang="ru-RU" sz="1200" dirty="0" err="1" smtClean="0"/>
              <a:t>Гербова</a:t>
            </a:r>
            <a:r>
              <a:rPr lang="ru-RU" sz="1200" dirty="0" smtClean="0"/>
              <a:t> В.В., Губанова Н.Ф. и др. От рождения до школы. Примерная общеобразовательная программа дошкольного образования / Под ред. </a:t>
            </a:r>
            <a:r>
              <a:rPr lang="ru-RU" sz="1200" dirty="0" err="1" smtClean="0"/>
              <a:t>Н.Е.Веракса</a:t>
            </a:r>
            <a:r>
              <a:rPr lang="ru-RU" sz="1200" dirty="0" smtClean="0"/>
              <a:t>, Т.С. Комаровой, М.А.Васильевой.- 3-е изд., </a:t>
            </a:r>
            <a:r>
              <a:rPr lang="ru-RU" sz="1200" dirty="0" err="1" smtClean="0"/>
              <a:t>испр</a:t>
            </a:r>
            <a:r>
              <a:rPr lang="ru-RU" sz="1200" dirty="0" smtClean="0"/>
              <a:t>. и доп..- М.: МОЗАИКА – СИНТЕЗ, 2014.- 368. </a:t>
            </a:r>
          </a:p>
          <a:p>
            <a:r>
              <a:rPr lang="ru-RU" sz="1200" dirty="0" smtClean="0"/>
              <a:t>2.Башинова С.Н., </a:t>
            </a:r>
            <a:r>
              <a:rPr lang="ru-RU" sz="1200" dirty="0" err="1" smtClean="0"/>
              <a:t>Латыпова</a:t>
            </a:r>
            <a:r>
              <a:rPr lang="ru-RU" sz="1200" dirty="0" smtClean="0"/>
              <a:t> Р.И., </a:t>
            </a:r>
            <a:r>
              <a:rPr lang="ru-RU" sz="1200" dirty="0" err="1" smtClean="0"/>
              <a:t>Манюрова</a:t>
            </a:r>
            <a:r>
              <a:rPr lang="ru-RU" sz="1200" dirty="0" smtClean="0"/>
              <a:t> Г.Х. Методические рекомендации для руководителей дошкольных образовательных организаций по реализации Федерального закона от 29.12.2012 г. № 273-ФЗ «Об образовании в Российской Федерации» и федерального государственного образовательного стандарта дошкольного образования/ сост. </a:t>
            </a:r>
            <a:r>
              <a:rPr lang="ru-RU" sz="1200" dirty="0" err="1" smtClean="0"/>
              <a:t>Башинова</a:t>
            </a:r>
            <a:r>
              <a:rPr lang="ru-RU" sz="1200" dirty="0" smtClean="0"/>
              <a:t> С.Н., </a:t>
            </a:r>
            <a:r>
              <a:rPr lang="ru-RU" sz="1200" dirty="0" err="1" smtClean="0"/>
              <a:t>Латыпова</a:t>
            </a:r>
            <a:r>
              <a:rPr lang="ru-RU" sz="1200" dirty="0" smtClean="0"/>
              <a:t> Р.И., </a:t>
            </a:r>
            <a:r>
              <a:rPr lang="ru-RU" sz="1200" dirty="0" err="1" smtClean="0"/>
              <a:t>Манюрова</a:t>
            </a:r>
            <a:r>
              <a:rPr lang="ru-RU" sz="1200" dirty="0" smtClean="0"/>
              <a:t> Г.Х.- Казань: ИРО РТ, 2014.-27 с. </a:t>
            </a:r>
          </a:p>
          <a:p>
            <a:r>
              <a:rPr lang="ru-RU" sz="1200" dirty="0" smtClean="0"/>
              <a:t>3.Верховкина М.Е., </a:t>
            </a:r>
            <a:r>
              <a:rPr lang="ru-RU" sz="1200" dirty="0" err="1" smtClean="0"/>
              <a:t>Атарова</a:t>
            </a:r>
            <a:r>
              <a:rPr lang="ru-RU" sz="1200" dirty="0" smtClean="0"/>
              <a:t> А.Н. Путеводитель по ФГОС дошкольного образования в таблицах и схемах/ под общ. ред. М.Е. </a:t>
            </a:r>
            <a:r>
              <a:rPr lang="ru-RU" sz="1200" dirty="0" err="1" smtClean="0"/>
              <a:t>Верховкина</a:t>
            </a:r>
            <a:r>
              <a:rPr lang="ru-RU" sz="1200" dirty="0" smtClean="0"/>
              <a:t>, А.Н. </a:t>
            </a:r>
            <a:r>
              <a:rPr lang="ru-RU" sz="1200" dirty="0" err="1" smtClean="0"/>
              <a:t>Атарова</a:t>
            </a:r>
            <a:r>
              <a:rPr lang="ru-RU" sz="1200" dirty="0" smtClean="0"/>
              <a:t>.- СПб: КАРО, 2014.- 112. </a:t>
            </a:r>
          </a:p>
          <a:p>
            <a:r>
              <a:rPr lang="ru-RU" sz="1200" dirty="0" smtClean="0"/>
              <a:t>4.Кочетова Н.А., </a:t>
            </a:r>
            <a:r>
              <a:rPr lang="ru-RU" sz="1200" dirty="0" err="1" smtClean="0"/>
              <a:t>Комардина</a:t>
            </a:r>
            <a:r>
              <a:rPr lang="ru-RU" sz="1200" dirty="0" smtClean="0"/>
              <a:t> Т.В., Шапошникова С.В., Гладышева Н.Н. Справочник старшего воспитателя/ авт.-сост. Н.А. </a:t>
            </a:r>
            <a:r>
              <a:rPr lang="ru-RU" sz="1200" dirty="0" err="1" smtClean="0"/>
              <a:t>Кочетова</a:t>
            </a:r>
            <a:r>
              <a:rPr lang="ru-RU" sz="1200" dirty="0" smtClean="0"/>
              <a:t> [и др.].- Волгоград: Учитель, 2015.-301 с. </a:t>
            </a:r>
          </a:p>
          <a:p>
            <a:r>
              <a:rPr lang="ru-RU" sz="1200" dirty="0" smtClean="0"/>
              <a:t>5.Карабанова О.А., Алиева Э.Ф., </a:t>
            </a:r>
            <a:r>
              <a:rPr lang="ru-RU" sz="1200" dirty="0" err="1" smtClean="0"/>
              <a:t>Радионова</a:t>
            </a:r>
            <a:r>
              <a:rPr lang="ru-RU" sz="1200" dirty="0" smtClean="0"/>
              <a:t> О.Р., Рабинович П.Д., </a:t>
            </a:r>
            <a:r>
              <a:rPr lang="ru-RU" sz="1200" dirty="0" err="1" smtClean="0"/>
              <a:t>Марич</a:t>
            </a:r>
            <a:r>
              <a:rPr lang="ru-RU" sz="1200" dirty="0" smtClean="0"/>
              <a:t> Е.М. Организация развивающей предметно-пространственной среды в соответствии с Федеральным государственным образовательным стандартом дошкольного образования. Методические рекомендации для педагогических работников дошкольных образовательных организаций и родителей детей дошкольного возраста/ О.А.Карабанова, Э.Ф.Алиева, О.Р. </a:t>
            </a:r>
            <a:r>
              <a:rPr lang="ru-RU" sz="1200" dirty="0" err="1" smtClean="0"/>
              <a:t>Радионова</a:t>
            </a:r>
            <a:r>
              <a:rPr lang="ru-RU" sz="1200" dirty="0" smtClean="0"/>
              <a:t>, П.Д.Рабинович, Е.М. </a:t>
            </a:r>
            <a:r>
              <a:rPr lang="ru-RU" sz="1200" dirty="0" err="1" smtClean="0"/>
              <a:t>Марич</a:t>
            </a:r>
            <a:r>
              <a:rPr lang="ru-RU" sz="1200" dirty="0" smtClean="0"/>
              <a:t>.- М.: Федеральный институт развития образования, 2014.- 96 с. </a:t>
            </a:r>
          </a:p>
          <a:p>
            <a:r>
              <a:rPr lang="ru-RU" sz="1200" dirty="0" smtClean="0"/>
              <a:t>6.Навигатор образовательных программ дошкольного образования [Электронный ресурс].-Режим доступа: http://Navigator.firo.ru </a:t>
            </a:r>
          </a:p>
          <a:p>
            <a:r>
              <a:rPr lang="ru-RU" sz="1200" dirty="0" smtClean="0"/>
              <a:t>7.Скоролупова О.А. Введение ФГОС дошкольного образования: Разработка Образовательной программы ДОУ.- М.: Издательство «Скрипторий 2003», 2014.-172 с. </a:t>
            </a:r>
          </a:p>
          <a:p>
            <a:r>
              <a:rPr lang="ru-RU" sz="1200" dirty="0" smtClean="0"/>
              <a:t>8. </a:t>
            </a:r>
            <a:r>
              <a:rPr lang="ru-RU" sz="1200" dirty="0" err="1" smtClean="0"/>
              <a:t>Шаехова</a:t>
            </a:r>
            <a:r>
              <a:rPr lang="ru-RU" sz="1200" dirty="0" smtClean="0"/>
              <a:t> Р.К. </a:t>
            </a:r>
            <a:r>
              <a:rPr lang="ru-RU" sz="1200" dirty="0" err="1" smtClean="0"/>
              <a:t>Сөенеч.</a:t>
            </a:r>
            <a:r>
              <a:rPr lang="ru-RU" sz="1200" dirty="0" smtClean="0"/>
              <a:t> Радость познания: региональная образовательная программа </a:t>
            </a:r>
          </a:p>
          <a:p>
            <a:r>
              <a:rPr lang="ru-RU" sz="1200" dirty="0" smtClean="0"/>
              <a:t>дошкольного образования. / Р.К. </a:t>
            </a:r>
            <a:r>
              <a:rPr lang="ru-RU" sz="1200" dirty="0" err="1" smtClean="0"/>
              <a:t>Шаехова</a:t>
            </a:r>
            <a:r>
              <a:rPr lang="ru-RU" sz="1200" dirty="0" smtClean="0"/>
              <a:t>.- Казань: </a:t>
            </a:r>
            <a:r>
              <a:rPr lang="ru-RU" sz="1200" dirty="0" err="1" smtClean="0"/>
              <a:t>Магариф</a:t>
            </a:r>
            <a:r>
              <a:rPr lang="ru-RU" sz="1200" dirty="0" smtClean="0"/>
              <a:t>- </a:t>
            </a:r>
            <a:r>
              <a:rPr lang="ru-RU" sz="1200" dirty="0" err="1" smtClean="0"/>
              <a:t>Вакыт</a:t>
            </a:r>
            <a:r>
              <a:rPr lang="ru-RU" sz="1200" dirty="0" smtClean="0"/>
              <a:t>, 2016.- 191 с </a:t>
            </a:r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Контактная информация: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4873752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>МБДОУ «Детский сад </a:t>
            </a:r>
            <a:r>
              <a:rPr lang="ru-RU" b="1" dirty="0" smtClean="0"/>
              <a:t>№</a:t>
            </a:r>
            <a:r>
              <a:rPr lang="ru-RU" b="1" dirty="0" smtClean="0"/>
              <a:t>21</a:t>
            </a:r>
            <a:r>
              <a:rPr lang="ru-RU" b="1" dirty="0" smtClean="0"/>
              <a:t> «</a:t>
            </a:r>
            <a:r>
              <a:rPr lang="ru-RU" b="1" dirty="0" smtClean="0"/>
              <a:t>Золотая рыбка</a:t>
            </a:r>
            <a:r>
              <a:rPr lang="ru-RU" b="1" dirty="0" smtClean="0"/>
              <a:t>»</a:t>
            </a:r>
            <a:endParaRPr lang="en-US" b="1" dirty="0" smtClean="0"/>
          </a:p>
          <a:p>
            <a:pPr algn="just"/>
            <a:r>
              <a:rPr lang="ru-RU" b="1" dirty="0" smtClean="0"/>
              <a:t>Юридический и почтовый адрес основного здания: 423040, Республика Татарстан, </a:t>
            </a:r>
            <a:r>
              <a:rPr lang="ru-RU" b="1" dirty="0" err="1" smtClean="0"/>
              <a:t>Нурлатский</a:t>
            </a:r>
            <a:r>
              <a:rPr lang="ru-RU" b="1" dirty="0" smtClean="0"/>
              <a:t> район, г. Нурлат, ул. </a:t>
            </a:r>
            <a:r>
              <a:rPr lang="ru-RU" b="1" dirty="0" smtClean="0"/>
              <a:t>Садовая</a:t>
            </a:r>
            <a:r>
              <a:rPr lang="ru-RU" b="1" dirty="0" smtClean="0"/>
              <a:t> д.2б</a:t>
            </a:r>
            <a:r>
              <a:rPr lang="ru-RU" dirty="0" smtClean="0"/>
              <a:t>.  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   </a:t>
            </a:r>
            <a:r>
              <a:rPr lang="ru-RU" dirty="0" smtClean="0"/>
              <a:t>Телефоны: 8 (</a:t>
            </a:r>
            <a:r>
              <a:rPr lang="ru-RU" dirty="0" smtClean="0"/>
              <a:t>4345)2-03-77</a:t>
            </a:r>
            <a:r>
              <a:rPr lang="ru-RU" dirty="0" smtClean="0"/>
              <a:t>.</a:t>
            </a:r>
            <a:endParaRPr lang="en-US" dirty="0" smtClean="0"/>
          </a:p>
          <a:p>
            <a:pPr algn="just">
              <a:buNone/>
            </a:pPr>
            <a:r>
              <a:rPr lang="en-US" b="1" dirty="0" smtClean="0"/>
              <a:t>   E-mail</a:t>
            </a:r>
            <a:r>
              <a:rPr lang="ru-RU" b="1" dirty="0" smtClean="0"/>
              <a:t>:</a:t>
            </a:r>
            <a:r>
              <a:rPr lang="en-US" b="1" dirty="0" smtClean="0"/>
              <a:t> </a:t>
            </a:r>
            <a:r>
              <a:rPr lang="en-US" b="1" dirty="0" smtClean="0"/>
              <a:t>ds.</a:t>
            </a:r>
            <a:r>
              <a:rPr lang="en-US" b="1" dirty="0" smtClean="0"/>
              <a:t>rybka</a:t>
            </a:r>
            <a:r>
              <a:rPr lang="en-US" b="1" dirty="0" smtClean="0"/>
              <a:t>@tatar.ru</a:t>
            </a:r>
            <a:endParaRPr lang="ru-RU" dirty="0" smtClean="0"/>
          </a:p>
          <a:p>
            <a:pPr algn="just"/>
            <a:r>
              <a:rPr lang="ru-RU" b="1" dirty="0" smtClean="0"/>
              <a:t>Информационный сайт ДОУ: </a:t>
            </a:r>
            <a:r>
              <a:rPr lang="en-US" u="sng" dirty="0" smtClean="0"/>
              <a:t>http</a:t>
            </a:r>
            <a:r>
              <a:rPr lang="ru-RU" u="sng" dirty="0" smtClean="0"/>
              <a:t>:</a:t>
            </a:r>
            <a:r>
              <a:rPr lang="en-US" u="sng" dirty="0" smtClean="0"/>
              <a:t>edu.tatar.ru/nurlatpage1178410.htm</a:t>
            </a:r>
            <a:endParaRPr lang="ru-RU" dirty="0" smtClean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</a:t>
            </a:r>
            <a:r>
              <a:rPr lang="en-US" b="1" dirty="0" smtClean="0"/>
              <a:t> I.</a:t>
            </a:r>
            <a:r>
              <a:rPr lang="ru-RU" b="1" dirty="0" smtClean="0"/>
              <a:t>Целевой раздел 1.Пояснительная записка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357298"/>
            <a:ext cx="8249000" cy="550070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 Основная образовательная программа дошкольного образования (далее – ООП ДО) является документом, представляющим модель образовательного процесса МБДОУ «Детский сад </a:t>
            </a:r>
            <a:r>
              <a:rPr lang="ru-RU" dirty="0" smtClean="0"/>
              <a:t>№</a:t>
            </a:r>
            <a:r>
              <a:rPr lang="ru-RU" dirty="0" smtClean="0"/>
              <a:t>21</a:t>
            </a:r>
            <a:r>
              <a:rPr lang="ru-RU" dirty="0" smtClean="0"/>
              <a:t> «</a:t>
            </a:r>
            <a:r>
              <a:rPr lang="ru-RU" dirty="0" smtClean="0"/>
              <a:t>Золотая рыбка</a:t>
            </a:r>
            <a:r>
              <a:rPr lang="ru-RU" dirty="0" smtClean="0"/>
              <a:t>» </a:t>
            </a:r>
            <a:r>
              <a:rPr lang="ru-RU" dirty="0" smtClean="0"/>
              <a:t>(далее – Учреждение), разработанной самостоятельно на основе: </a:t>
            </a:r>
          </a:p>
          <a:p>
            <a:r>
              <a:rPr lang="ru-RU" sz="2100" dirty="0" smtClean="0"/>
              <a:t>1.Федерального Закона «Закон об образовании в Российской Федерации» от 29 декабря 2012 г. № 273-ФЗ. </a:t>
            </a:r>
          </a:p>
          <a:p>
            <a:r>
              <a:rPr lang="ru-RU" sz="2100" dirty="0" smtClean="0"/>
              <a:t>2.Приказа Министерства образования и науки Российской Федерации № 1155 от 17.10.2013 г. «Об утверждении федерального государственного образовательного стандарта дошкольного образования </a:t>
            </a:r>
          </a:p>
          <a:p>
            <a:r>
              <a:rPr lang="ru-RU" sz="2100" dirty="0" smtClean="0"/>
              <a:t>3.Приказа Министерства образования и науки Российской Федерации от 30 августа 2013 г. № 1014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образования».</a:t>
            </a:r>
          </a:p>
          <a:p>
            <a:r>
              <a:rPr lang="ru-RU" sz="2100" dirty="0" smtClean="0"/>
              <a:t>4.</a:t>
            </a:r>
            <a:r>
              <a:rPr lang="ru-RU" sz="1800" dirty="0" smtClean="0"/>
              <a:t> Примерная </a:t>
            </a:r>
            <a:r>
              <a:rPr lang="ru-RU" sz="1800" b="1" dirty="0" smtClean="0"/>
              <a:t>программа</a:t>
            </a:r>
            <a:r>
              <a:rPr lang="ru-RU" sz="1800" dirty="0" smtClean="0"/>
              <a:t> «</a:t>
            </a:r>
            <a:r>
              <a:rPr lang="ru-RU" sz="1800" b="1" dirty="0" smtClean="0"/>
              <a:t>От</a:t>
            </a:r>
            <a:r>
              <a:rPr lang="ru-RU" sz="1800" dirty="0" smtClean="0"/>
              <a:t> </a:t>
            </a:r>
            <a:r>
              <a:rPr lang="ru-RU" sz="1800" b="1" dirty="0" smtClean="0"/>
              <a:t>рождения</a:t>
            </a:r>
            <a:r>
              <a:rPr lang="ru-RU" sz="1800" dirty="0" smtClean="0"/>
              <a:t> </a:t>
            </a:r>
            <a:r>
              <a:rPr lang="ru-RU" sz="1800" b="1" dirty="0" smtClean="0"/>
              <a:t>до</a:t>
            </a:r>
            <a:r>
              <a:rPr lang="ru-RU" sz="1800" dirty="0" smtClean="0"/>
              <a:t> </a:t>
            </a:r>
            <a:r>
              <a:rPr lang="ru-RU" sz="1800" b="1" dirty="0" smtClean="0"/>
              <a:t>школы</a:t>
            </a:r>
            <a:r>
              <a:rPr lang="ru-RU" sz="1800" dirty="0" smtClean="0"/>
              <a:t>» разработана на основе Федерального государственного образовательного стандарта дошкольного образования (Приказ №1155 от 17 октября 2013 года)</a:t>
            </a:r>
            <a:endParaRPr lang="ru-RU" sz="2100" dirty="0" smtClean="0"/>
          </a:p>
          <a:p>
            <a:endParaRPr lang="ru-RU" sz="2100" dirty="0" smtClean="0"/>
          </a:p>
          <a:p>
            <a:pPr>
              <a:buNone/>
            </a:pPr>
            <a:r>
              <a:rPr lang="ru-RU" sz="2100" dirty="0" smtClean="0"/>
              <a:t> </a:t>
            </a: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0" y="1916832"/>
            <a:ext cx="8715404" cy="4941168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1200" dirty="0" smtClean="0"/>
          </a:p>
          <a:p>
            <a:r>
              <a:rPr lang="ru-RU" b="1" dirty="0" smtClean="0"/>
              <a:t>Часть, формируемая участниками образовательных отношений</a:t>
            </a:r>
            <a:endParaRPr lang="ru-RU" sz="1100" b="1" dirty="0" smtClean="0"/>
          </a:p>
          <a:p>
            <a:pPr>
              <a:buNone/>
            </a:pPr>
            <a:r>
              <a:rPr lang="ru-RU" sz="2000" b="1" i="1" dirty="0" smtClean="0"/>
              <a:t>Цель: проектирование социальных ситуаций развития ребенка с использованием средств национальной культуры, обеспечивающих успешную социализацию, мотивацию и поддержку индивидуальности детей через общение на языке татарского народа, взаимоотношение с представителями других национальностей, народную игру, познание родного края и другие формы активности</a:t>
            </a:r>
            <a:r>
              <a:rPr lang="ru-RU" sz="1800" b="1" i="1" dirty="0" smtClean="0"/>
              <a:t>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5" name="Picture 2" descr="C:\Documents and Settings\Администратор\Рабочий стол\материалы из интернета\разное\анимашки\b07ac9fd3b78cfbac221de5d5230488b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34" y="142852"/>
            <a:ext cx="1000132" cy="959310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5701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1.1. Цели и задачи</a:t>
            </a:r>
            <a:br>
              <a:rPr lang="ru-RU" sz="2000" b="1" dirty="0" smtClean="0"/>
            </a:br>
            <a:r>
              <a:rPr lang="ru-RU" sz="2000" b="1" dirty="0" smtClean="0"/>
              <a:t>Обязательная часть Программы </a:t>
            </a:r>
            <a:br>
              <a:rPr lang="ru-RU" sz="2000" b="1" dirty="0" smtClean="0"/>
            </a:br>
            <a:r>
              <a:rPr lang="ru-RU" sz="2000" b="1" i="1" dirty="0" smtClean="0"/>
              <a:t>Цель: позитивная социализация и всестороннее развитие </a:t>
            </a:r>
            <a:br>
              <a:rPr lang="ru-RU" sz="2000" b="1" i="1" dirty="0" smtClean="0"/>
            </a:br>
            <a:r>
              <a:rPr lang="ru-RU" sz="2000" b="1" dirty="0" smtClean="0"/>
              <a:t>ребенка раннего и дошкольного возраста в адекватных его возрасту детских видах деятельности.</a:t>
            </a:r>
            <a:endParaRPr lang="ru-RU" sz="2000" b="1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200" b="1" dirty="0" smtClean="0"/>
              <a:t>1.2.Принципы и подходы к формированию ООП ДО</a:t>
            </a: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980728"/>
            <a:ext cx="8392446" cy="76071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200" dirty="0" smtClean="0"/>
              <a:t>- соответствует принципу развивающего образования, целью которого является </a:t>
            </a:r>
          </a:p>
          <a:p>
            <a:pPr>
              <a:buNone/>
            </a:pPr>
            <a:r>
              <a:rPr lang="ru-RU" sz="1200" dirty="0" smtClean="0"/>
              <a:t>развитие ребенка; </a:t>
            </a:r>
          </a:p>
          <a:p>
            <a:pPr>
              <a:buNone/>
            </a:pPr>
            <a:r>
              <a:rPr lang="ru-RU" sz="1200" dirty="0" smtClean="0"/>
              <a:t>- сочетает принципы научной обоснованности и практической применимости; </a:t>
            </a:r>
          </a:p>
          <a:p>
            <a:pPr>
              <a:buNone/>
            </a:pPr>
            <a:r>
              <a:rPr lang="ru-RU" sz="1200" dirty="0" smtClean="0"/>
              <a:t>- соответствует критериям полноты, необходимости и достаточности (позволяя </a:t>
            </a:r>
          </a:p>
          <a:p>
            <a:pPr>
              <a:buNone/>
            </a:pPr>
            <a:r>
              <a:rPr lang="ru-RU" sz="1200" dirty="0" smtClean="0"/>
              <a:t>решать поставленные цели и задачи при использовании разумного «минимума» материала); </a:t>
            </a:r>
          </a:p>
          <a:p>
            <a:pPr>
              <a:buNone/>
            </a:pPr>
            <a:r>
              <a:rPr lang="ru-RU" sz="1200" dirty="0" smtClean="0"/>
              <a:t>-процесса образования детей дошкольного возраста, в ходе реализации которых формируются такие качества, которые являются ключевыми в развитии дошкольников; </a:t>
            </a:r>
          </a:p>
          <a:p>
            <a:pPr>
              <a:buNone/>
            </a:pPr>
            <a:r>
              <a:rPr lang="ru-RU" sz="1200" dirty="0" smtClean="0"/>
              <a:t>- строится с учетом принципа интеграции образовательных областей в соответствии </a:t>
            </a:r>
          </a:p>
          <a:p>
            <a:pPr>
              <a:buNone/>
            </a:pPr>
            <a:r>
              <a:rPr lang="ru-RU" sz="1200" dirty="0" smtClean="0"/>
              <a:t>с возрастными возможностями и особенностями детей, спецификой и возможностями образовательных областей; </a:t>
            </a:r>
          </a:p>
          <a:p>
            <a:pPr>
              <a:buNone/>
            </a:pPr>
            <a:r>
              <a:rPr lang="ru-RU" sz="1200" dirty="0" smtClean="0"/>
              <a:t>- основывается на комплексно-тематическом принципе построения образовательного процесса; </a:t>
            </a:r>
          </a:p>
          <a:p>
            <a:pPr>
              <a:buNone/>
            </a:pPr>
            <a:r>
              <a:rPr lang="ru-RU" sz="1200" dirty="0" smtClean="0"/>
              <a:t>- предусматривает решение программных образовательных задач в совместной </a:t>
            </a:r>
          </a:p>
          <a:p>
            <a:pPr>
              <a:buNone/>
            </a:pPr>
            <a:r>
              <a:rPr lang="ru-RU" sz="1200" dirty="0" smtClean="0"/>
              <a:t>деятельности взрослого и детей и самостоятельной деятельности дошкольников не только в рамках образовательной деятельности, но и при проведении режимных моментов в соответствии со спецификой дошкольного образования; </a:t>
            </a:r>
          </a:p>
          <a:p>
            <a:pPr>
              <a:buNone/>
            </a:pPr>
            <a:r>
              <a:rPr lang="ru-RU" sz="1200" dirty="0" smtClean="0"/>
              <a:t>- предполагает построение образовательного процесса на адекватных возрасту </a:t>
            </a:r>
          </a:p>
          <a:p>
            <a:pPr>
              <a:buNone/>
            </a:pPr>
            <a:r>
              <a:rPr lang="ru-RU" sz="1200" dirty="0" smtClean="0"/>
              <a:t>формах работы с детьми. Основной формой работы с дошкольниками и ведущим видом их деятельности является игра; </a:t>
            </a:r>
          </a:p>
          <a:p>
            <a:pPr>
              <a:buNone/>
            </a:pPr>
            <a:r>
              <a:rPr lang="ru-RU" sz="1200" dirty="0" smtClean="0"/>
              <a:t>- допускает варьирование образовательного процесса в зависимости от региональных особенностей; </a:t>
            </a:r>
          </a:p>
          <a:p>
            <a:pPr>
              <a:buNone/>
            </a:pPr>
            <a:r>
              <a:rPr lang="ru-RU" sz="1200" dirty="0" smtClean="0"/>
              <a:t>- строится с учетом соблюдения преемственности между всеми возрастными  дошкольными группами и между детским садом и начальной школой. </a:t>
            </a:r>
          </a:p>
          <a:p>
            <a:pPr>
              <a:buNone/>
            </a:pPr>
            <a:r>
              <a:rPr lang="ru-RU" sz="1200" dirty="0" smtClean="0"/>
              <a:t>- Принципы регионального компонента. </a:t>
            </a:r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>1.3.Возрастные характеристики контингента детей раннего и дошкольного возраста</a:t>
            </a:r>
            <a:endParaRPr lang="ru-RU" sz="20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323528" y="908720"/>
            <a:ext cx="7963248" cy="5734990"/>
          </a:xfrm>
        </p:spPr>
        <p:txBody>
          <a:bodyPr>
            <a:normAutofit/>
          </a:bodyPr>
          <a:lstStyle/>
          <a:p>
            <a:r>
              <a:rPr lang="ru-RU" b="1" dirty="0" smtClean="0"/>
              <a:t>Группа раннего возраста (1-2 года); </a:t>
            </a:r>
            <a:endParaRPr lang="ru-RU" dirty="0" smtClean="0"/>
          </a:p>
          <a:p>
            <a:r>
              <a:rPr lang="ru-RU" b="1" dirty="0" smtClean="0"/>
              <a:t>Группа раннего возраста (2-3 года); </a:t>
            </a:r>
          </a:p>
          <a:p>
            <a:r>
              <a:rPr lang="ru-RU" dirty="0" smtClean="0"/>
              <a:t>-</a:t>
            </a:r>
            <a:r>
              <a:rPr lang="ru-RU" b="1" dirty="0" smtClean="0"/>
              <a:t>Младшая группа (3-4 года); </a:t>
            </a:r>
          </a:p>
          <a:p>
            <a:r>
              <a:rPr lang="ru-RU" dirty="0" smtClean="0"/>
              <a:t>-</a:t>
            </a:r>
            <a:r>
              <a:rPr lang="ru-RU" b="1" dirty="0" smtClean="0"/>
              <a:t>Средняя группа (4-5 лет); </a:t>
            </a:r>
          </a:p>
          <a:p>
            <a:r>
              <a:rPr lang="ru-RU" dirty="0" smtClean="0"/>
              <a:t>-</a:t>
            </a:r>
            <a:r>
              <a:rPr lang="ru-RU" b="1" dirty="0" smtClean="0"/>
              <a:t>Старшая группа (5-6 лет); </a:t>
            </a:r>
          </a:p>
          <a:p>
            <a:r>
              <a:rPr lang="ru-RU" dirty="0" smtClean="0"/>
              <a:t>-</a:t>
            </a:r>
            <a:r>
              <a:rPr lang="ru-RU" b="1" dirty="0" smtClean="0"/>
              <a:t>Подготовительная к школе группа (6-7 лет) </a:t>
            </a:r>
          </a:p>
          <a:p>
            <a:pPr>
              <a:buNone/>
            </a:pPr>
            <a:endParaRPr lang="ru-RU" b="1" dirty="0" smtClean="0"/>
          </a:p>
          <a:p>
            <a:r>
              <a:rPr lang="ru-RU" b="1" dirty="0" smtClean="0"/>
              <a:t>Возрастные характеристики (ЭРС) </a:t>
            </a:r>
          </a:p>
          <a:p>
            <a:endParaRPr lang="ru-RU" b="1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1.4.Планируемые результаты освоения ООП ДО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071546"/>
            <a:ext cx="8072494" cy="5402406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b="1" dirty="0" smtClean="0"/>
              <a:t>Целевые ориентиры образования в раннем возрасте; </a:t>
            </a:r>
          </a:p>
          <a:p>
            <a:r>
              <a:rPr lang="ru-RU" b="1" dirty="0" smtClean="0"/>
              <a:t>Целевые ориентиры на этапе завершения дошкольного образования </a:t>
            </a:r>
          </a:p>
          <a:p>
            <a:endParaRPr lang="ru-RU" dirty="0" smtClean="0"/>
          </a:p>
          <a:p>
            <a:r>
              <a:rPr lang="ru-RU" b="1" dirty="0" smtClean="0"/>
              <a:t>Целевые ориентиры на этапе завершения реализации региональной программы дошкольного образования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en-US" b="1" dirty="0" smtClean="0"/>
              <a:t>II.</a:t>
            </a:r>
            <a:r>
              <a:rPr lang="ru-RU" b="1" dirty="0" smtClean="0"/>
              <a:t>Содержательный раздел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b="1" dirty="0" smtClean="0"/>
              <a:t>Образовательная деятельность в соответствии с направлениями развития детей строится в соответствии с направлениями развития ребенка, представленными в пяти образовательных областях:</a:t>
            </a:r>
          </a:p>
          <a:p>
            <a:r>
              <a:rPr lang="ru-RU" dirty="0" smtClean="0"/>
              <a:t>«</a:t>
            </a:r>
            <a:r>
              <a:rPr lang="ru-RU" b="1" dirty="0" smtClean="0"/>
              <a:t>Социально-коммуникативное развитие» </a:t>
            </a:r>
          </a:p>
          <a:p>
            <a:r>
              <a:rPr lang="ru-RU" b="1" dirty="0" smtClean="0"/>
              <a:t>«Познавательное развитие» </a:t>
            </a:r>
          </a:p>
          <a:p>
            <a:r>
              <a:rPr lang="ru-RU" b="1" dirty="0" smtClean="0"/>
              <a:t>Образовательная область «Речевое развитие» </a:t>
            </a:r>
          </a:p>
          <a:p>
            <a:r>
              <a:rPr lang="ru-RU" b="1" dirty="0" smtClean="0"/>
              <a:t>«Художественно-эстетическое развитие» </a:t>
            </a:r>
          </a:p>
          <a:p>
            <a:r>
              <a:rPr lang="ru-RU" b="1" dirty="0" smtClean="0"/>
              <a:t>«Физическое развитие» </a:t>
            </a: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2.1.ОО «Социально-коммуникативное развитие»</a:t>
            </a:r>
            <a:r>
              <a:rPr lang="ru-RU" sz="1100" b="1" dirty="0" smtClean="0"/>
              <a:t>9</a:t>
            </a:r>
            <a:r>
              <a:rPr lang="ru-RU" sz="2000" b="1" dirty="0" smtClean="0"/>
              <a:t> 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196752"/>
            <a:ext cx="8136904" cy="5277200"/>
          </a:xfrm>
        </p:spPr>
        <p:txBody>
          <a:bodyPr>
            <a:normAutofit/>
          </a:bodyPr>
          <a:lstStyle/>
          <a:p>
            <a:endParaRPr lang="ru-RU" sz="1000" dirty="0" smtClean="0"/>
          </a:p>
          <a:p>
            <a:endParaRPr lang="ru-RU" sz="1000" dirty="0" smtClean="0"/>
          </a:p>
          <a:p>
            <a:endParaRPr lang="ru-RU" sz="1000" dirty="0" smtClean="0"/>
          </a:p>
          <a:p>
            <a:endParaRPr lang="ru-RU" sz="1000" dirty="0" smtClean="0"/>
          </a:p>
          <a:p>
            <a:endParaRPr lang="ru-RU" sz="1000" dirty="0" smtClean="0"/>
          </a:p>
          <a:p>
            <a:endParaRPr lang="ru-RU" sz="1000" dirty="0" smtClean="0"/>
          </a:p>
          <a:p>
            <a:endParaRPr lang="ru-RU" sz="1000" dirty="0" smtClean="0"/>
          </a:p>
          <a:p>
            <a:endParaRPr lang="ru-RU" sz="1000" dirty="0" smtClean="0"/>
          </a:p>
          <a:p>
            <a:endParaRPr lang="ru-RU" sz="1000" dirty="0" smtClean="0"/>
          </a:p>
          <a:p>
            <a:endParaRPr lang="ru-RU" sz="1000" dirty="0" smtClean="0"/>
          </a:p>
          <a:p>
            <a:endParaRPr lang="ru-RU" sz="1000" dirty="0" smtClean="0"/>
          </a:p>
          <a:p>
            <a:endParaRPr lang="ru-RU" sz="1000" dirty="0" smtClean="0"/>
          </a:p>
          <a:p>
            <a:endParaRPr lang="ru-RU" sz="1000" dirty="0" smtClean="0"/>
          </a:p>
          <a:p>
            <a:endParaRPr lang="ru-RU" sz="1000" dirty="0" smtClean="0"/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196752"/>
            <a:ext cx="748883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Направления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99792" y="2420888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700808"/>
            <a:ext cx="2448272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i="1" dirty="0" smtClean="0"/>
              <a:t>1.СОЦИАЛИЗАЦИЯ, РАЗВИТИЕ ОБЩЕНИЯ, НРАВСТВЕННОЕ ВОСПИТАНИЕ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03848" y="1844824"/>
            <a:ext cx="2088232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2. Ребенок в </a:t>
            </a:r>
            <a:r>
              <a:rPr lang="ru-RU" dirty="0" err="1" smtClean="0"/>
              <a:t>семьн</a:t>
            </a:r>
            <a:r>
              <a:rPr lang="ru-RU" dirty="0" smtClean="0"/>
              <a:t> и сообществе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724128" y="1844824"/>
            <a:ext cx="2664296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3. Самообслуживание, самостоятельность, трудовое воспитание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55776" y="3645024"/>
            <a:ext cx="3888432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4. Формирование основ безопасности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4797152"/>
            <a:ext cx="36724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Этокультурная</a:t>
            </a:r>
            <a:r>
              <a:rPr lang="ru-RU" dirty="0" smtClean="0"/>
              <a:t> региональная составляющая</a:t>
            </a:r>
            <a:r>
              <a:rPr lang="ru-RU" sz="1000" dirty="0" smtClean="0"/>
              <a:t>10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644008" y="4797152"/>
            <a:ext cx="345638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Безопасность на дороге</a:t>
            </a:r>
            <a:r>
              <a:rPr lang="ru-RU" sz="1000" dirty="0" smtClean="0"/>
              <a:t>11</a:t>
            </a:r>
            <a:endParaRPr lang="ru-RU" sz="1000" dirty="0"/>
          </a:p>
        </p:txBody>
      </p:sp>
    </p:spTree>
  </p:cSld>
  <p:clrMapOvr>
    <a:masterClrMapping/>
  </p:clrMapOvr>
  <p:transition spd="med">
    <p:wipe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892</TotalTime>
  <Words>2570</Words>
  <Application>Microsoft Office PowerPoint</Application>
  <PresentationFormat>Экран (4:3)</PresentationFormat>
  <Paragraphs>306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Эркер</vt:lpstr>
      <vt:lpstr>   Допольнительный раздел  основной образовательной программы дошкольного образования (презентационный)    </vt:lpstr>
      <vt:lpstr>Образовательная программа ДОО  включает три основных раздела:</vt:lpstr>
      <vt:lpstr>С I.Целевой раздел 1.Пояснительная записка</vt:lpstr>
      <vt:lpstr> 1.1. Цели и задачи Обязательная часть Программы  Цель: позитивная социализация и всестороннее развитие  ребенка раннего и дошкольного возраста в адекватных его возрасту детских видах деятельности.</vt:lpstr>
      <vt:lpstr> 1.2.Принципы и подходы к формированию ООП ДО</vt:lpstr>
      <vt:lpstr>1.3.Возрастные характеристики контингента детей раннего и дошкольного возраста</vt:lpstr>
      <vt:lpstr>1.4.Планируемые результаты освоения ООП ДО</vt:lpstr>
      <vt:lpstr> II.Содержательный раздел </vt:lpstr>
      <vt:lpstr>2.1.ОО «Социально-коммуникативное развитие»9 </vt:lpstr>
      <vt:lpstr> 2.2.ОО «Познавательное развитие» </vt:lpstr>
      <vt:lpstr>2.3.ОО «Речевое развитие»  </vt:lpstr>
      <vt:lpstr>Часть, формируемая участниками образовательных отношений</vt:lpstr>
      <vt:lpstr>2.4. ОО «Художественно-эстетическое развитие» </vt:lpstr>
      <vt:lpstr>2.5. ОО «Физическое развитие»</vt:lpstr>
      <vt:lpstr>2.6.Формы, способы, методы и средства реализации программы с учетом возрастных и индивидуальных особенностей воспитанников, специфики их образовательных потребностей и интересов.</vt:lpstr>
      <vt:lpstr>2.7. Обучение английскому языку</vt:lpstr>
      <vt:lpstr>2.8. Коррекционная работа.</vt:lpstr>
      <vt:lpstr> III. Организационный раздел</vt:lpstr>
      <vt:lpstr>3.2. Проектирование воспитательно-образовательного процесса</vt:lpstr>
      <vt:lpstr>3.3. Особенности традиций, мероприятий, праздников</vt:lpstr>
      <vt:lpstr>3.4. Особенности организации развивающей предметно-пространственной среды</vt:lpstr>
      <vt:lpstr>Этнокультурная региональная составляющая</vt:lpstr>
      <vt:lpstr>3.5. Кадровые  условия реализации ООП ДО</vt:lpstr>
      <vt:lpstr>3.6. Материально-техническое обеспечение </vt:lpstr>
      <vt:lpstr> 3.7. Обеспеченность методическими материалами воспитания и обучения </vt:lpstr>
      <vt:lpstr>Нормативно-правовые документы  </vt:lpstr>
      <vt:lpstr>                Перечень научно-методических изданий  </vt:lpstr>
      <vt:lpstr>Контактная информация: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МАЛЫШОК ООП ДОО</dc:title>
  <dc:creator>Оксана Миляхова</dc:creator>
  <cp:lastModifiedBy>Пользователь Gigabyte</cp:lastModifiedBy>
  <cp:revision>167</cp:revision>
  <dcterms:created xsi:type="dcterms:W3CDTF">2013-12-24T12:41:12Z</dcterms:created>
  <dcterms:modified xsi:type="dcterms:W3CDTF">2019-09-26T12:38:51Z</dcterms:modified>
</cp:coreProperties>
</file>